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F7A4B-C20C-4085-87FC-A7E30DF4DF5D}" type="datetimeFigureOut">
              <a:rPr lang="es-ES_tradnl" smtClean="0"/>
              <a:t>24/11/2011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A02E5-E2AD-4A2E-9AD4-352959338F93}" type="slidenum">
              <a:rPr lang="es-ES_tradnl" smtClean="0"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7A02E5-E2AD-4A2E-9AD4-352959338F93}" type="slidenum">
              <a:rPr lang="es-ES_tradnl" smtClean="0"/>
              <a:t>25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_tradnl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A78BB7-287D-425B-8021-35325B8D4645}" type="datetimeFigureOut">
              <a:rPr lang="es-ES_tradnl" smtClean="0"/>
              <a:pPr/>
              <a:t>24/11/2011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EF19CD9-8D5F-4547-867A-F6C4E482BD20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7992888" cy="1872208"/>
          </a:xfrm>
        </p:spPr>
        <p:txBody>
          <a:bodyPr>
            <a:normAutofit fontScale="90000"/>
            <a:scene3d>
              <a:camera prst="isometricOffAxis1Right">
                <a:rot lat="780000" lon="20039998" rev="0"/>
              </a:camera>
              <a:lightRig rig="freezing" dir="t"/>
            </a:scene3d>
            <a:sp3d extrusionH="31750" contourW="6350">
              <a:bevelT w="44450" h="38100" prst="relaxedInset"/>
              <a:bevelB w="38100" h="5080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s-ES_tradnl" sz="4000" dirty="0" smtClean="0">
                <a:ln>
                  <a:solidFill>
                    <a:srgbClr val="7030A0"/>
                  </a:solidFill>
                </a:ln>
                <a:solidFill>
                  <a:srgbClr val="CC0099"/>
                </a:solidFill>
                <a:effectLst/>
              </a:rPr>
              <a:t>INSTRUMENTOS MUSICALES</a:t>
            </a:r>
            <a:br>
              <a:rPr lang="es-ES_tradnl" sz="4000" dirty="0" smtClean="0">
                <a:ln>
                  <a:solidFill>
                    <a:srgbClr val="7030A0"/>
                  </a:solidFill>
                </a:ln>
                <a:solidFill>
                  <a:srgbClr val="CC0099"/>
                </a:solidFill>
                <a:effectLst/>
              </a:rPr>
            </a:br>
            <a:r>
              <a:rPr lang="es-ES_tradnl" sz="4000" dirty="0" smtClean="0">
                <a:ln/>
                <a:solidFill>
                  <a:schemeClr val="accent3"/>
                </a:solidFill>
                <a:effectLst/>
              </a:rPr>
              <a:t/>
            </a:r>
            <a:br>
              <a:rPr lang="es-ES_tradnl" sz="4000" dirty="0" smtClean="0">
                <a:ln/>
                <a:solidFill>
                  <a:schemeClr val="accent3"/>
                </a:solidFill>
                <a:effectLst/>
              </a:rPr>
            </a:br>
            <a:r>
              <a:rPr lang="es-ES_tradnl" sz="4000" dirty="0" smtClean="0">
                <a:ln/>
                <a:solidFill>
                  <a:schemeClr val="accent3"/>
                </a:solidFill>
                <a:effectLst/>
              </a:rPr>
              <a:t> </a:t>
            </a:r>
            <a:endParaRPr lang="es-ES_tradnl" sz="400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5736" y="5661248"/>
            <a:ext cx="6678488" cy="713674"/>
          </a:xfrm>
        </p:spPr>
        <p:txBody>
          <a:bodyPr>
            <a:normAutofit/>
          </a:bodyPr>
          <a:lstStyle/>
          <a:p>
            <a:r>
              <a:rPr lang="es-ES_tradnl" dirty="0" smtClean="0">
                <a:solidFill>
                  <a:srgbClr val="CC0099"/>
                </a:solidFill>
              </a:rPr>
              <a:t>Instrumentos de orquesta y instrumentos del mundo</a:t>
            </a:r>
          </a:p>
          <a:p>
            <a:endParaRPr lang="es-ES_tradnl" dirty="0"/>
          </a:p>
        </p:txBody>
      </p:sp>
      <p:pic>
        <p:nvPicPr>
          <p:cNvPr id="4" name="3 Imagen" descr="instrumen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268760"/>
            <a:ext cx="3600400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9168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ES_tradnl" sz="3600" dirty="0" smtClean="0"/>
              <a:t>En el bosque nací, </a:t>
            </a:r>
            <a:br>
              <a:rPr lang="es-ES_tradnl" sz="3600" dirty="0" smtClean="0"/>
            </a:br>
            <a:r>
              <a:rPr lang="es-ES_tradnl" sz="3600" dirty="0" smtClean="0"/>
              <a:t>en el bosque crecí,</a:t>
            </a:r>
            <a:br>
              <a:rPr lang="es-ES_tradnl" sz="3600" dirty="0" smtClean="0"/>
            </a:br>
            <a:r>
              <a:rPr lang="es-ES_tradnl" sz="3600" dirty="0" smtClean="0"/>
              <a:t>y cuando al pueblo me llevaron</a:t>
            </a:r>
            <a:br>
              <a:rPr lang="es-ES_tradnl" sz="3600" dirty="0" smtClean="0"/>
            </a:br>
            <a:r>
              <a:rPr lang="es-ES_tradnl" sz="3600" dirty="0" smtClean="0"/>
              <a:t>en toda canción me usaron.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3429000"/>
            <a:ext cx="7499176" cy="2684912"/>
          </a:xfrm>
        </p:spPr>
        <p:txBody>
          <a:bodyPr/>
          <a:lstStyle/>
          <a:p>
            <a:pPr>
              <a:buNone/>
            </a:pPr>
            <a:r>
              <a:rPr lang="es-ES_tradnl" dirty="0" smtClean="0"/>
              <a:t>                                   </a:t>
            </a:r>
            <a:r>
              <a:rPr lang="es-ES_tradnl" sz="4400" dirty="0" smtClean="0">
                <a:solidFill>
                  <a:schemeClr val="accent1"/>
                </a:solidFill>
              </a:rPr>
              <a:t>¿ QUÉ SOY ?</a:t>
            </a:r>
            <a:endParaRPr lang="es-ES_tradnl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      </a:t>
            </a:r>
            <a:r>
              <a:rPr lang="es-ES_tradnl" sz="4400" dirty="0" smtClean="0"/>
              <a:t>La flauta</a:t>
            </a:r>
            <a:endParaRPr lang="es-ES_tradnl" sz="4400" dirty="0"/>
          </a:p>
        </p:txBody>
      </p:sp>
      <p:pic>
        <p:nvPicPr>
          <p:cNvPr id="4" name="3 Marcador de contenido" descr="flaut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916832"/>
            <a:ext cx="4643214" cy="433873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Los instrumentos de percusión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482952" cy="4873752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rgbClr val="CC0099"/>
              </a:solidFill>
            </a:endParaRPr>
          </a:p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Producen sonido mediante contra una superficie o chocando una pieza con otra.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instrumentos de percus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2780928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467600" cy="1143000"/>
          </a:xfrm>
        </p:spPr>
        <p:txBody>
          <a:bodyPr>
            <a:noAutofit/>
          </a:bodyPr>
          <a:lstStyle/>
          <a:p>
            <a:r>
              <a:rPr lang="es-ES_tradnl" sz="3200" dirty="0" smtClean="0"/>
              <a:t>Se toca con dos palillos,</a:t>
            </a:r>
            <a:br>
              <a:rPr lang="es-ES_tradnl" sz="3200" dirty="0" smtClean="0"/>
            </a:br>
            <a:r>
              <a:rPr lang="es-ES_tradnl" sz="3200" dirty="0" smtClean="0"/>
              <a:t>sale siempre en la procesión</a:t>
            </a:r>
            <a:br>
              <a:rPr lang="es-ES_tradnl" sz="3200" dirty="0" smtClean="0"/>
            </a:br>
            <a:r>
              <a:rPr lang="es-ES_tradnl" sz="3200" dirty="0" smtClean="0"/>
              <a:t>y es un instrumento de percusión</a:t>
            </a:r>
            <a:endParaRPr lang="es-ES_tradn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7139136" cy="3765032"/>
          </a:xfrm>
        </p:spPr>
        <p:txBody>
          <a:bodyPr/>
          <a:lstStyle/>
          <a:p>
            <a:pPr>
              <a:buNone/>
            </a:pPr>
            <a:r>
              <a:rPr lang="es-ES_tradnl" dirty="0" smtClean="0"/>
              <a:t>                                </a:t>
            </a:r>
            <a:r>
              <a:rPr lang="es-ES_tradnl" sz="4400" dirty="0" smtClean="0">
                <a:solidFill>
                  <a:schemeClr val="accent1"/>
                </a:solidFill>
              </a:rPr>
              <a:t>¿ QUÉ SOY?</a:t>
            </a:r>
            <a:endParaRPr lang="es-ES_tradnl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              el tambor</a:t>
            </a:r>
            <a:endParaRPr lang="es-ES_tradnl" sz="4400" dirty="0"/>
          </a:p>
        </p:txBody>
      </p:sp>
      <p:pic>
        <p:nvPicPr>
          <p:cNvPr id="4" name="3 Marcador de contenido" descr="tambo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916832"/>
            <a:ext cx="4176464" cy="388843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27687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Instrumento musical,</a:t>
            </a:r>
            <a:br>
              <a:rPr lang="es-ES_tradnl" dirty="0" smtClean="0"/>
            </a:br>
            <a:r>
              <a:rPr lang="es-ES_tradnl" dirty="0" smtClean="0"/>
              <a:t>jaranero y </a:t>
            </a:r>
            <a:r>
              <a:rPr lang="es-ES_tradnl" dirty="0" err="1" smtClean="0"/>
              <a:t>redondico</a:t>
            </a:r>
            <a:r>
              <a:rPr lang="es-ES_tradnl" dirty="0" smtClean="0"/>
              <a:t>,</a:t>
            </a:r>
            <a:br>
              <a:rPr lang="es-ES_tradnl" dirty="0" smtClean="0"/>
            </a:br>
            <a:r>
              <a:rPr lang="es-ES_tradnl" dirty="0" smtClean="0"/>
              <a:t>que todos saben tocar</a:t>
            </a:r>
            <a:br>
              <a:rPr lang="es-ES_tradnl" dirty="0" smtClean="0"/>
            </a:br>
            <a:r>
              <a:rPr lang="es-ES_tradnl" dirty="0" smtClean="0"/>
              <a:t>del virtuoso al borrico</a:t>
            </a:r>
            <a:br>
              <a:rPr lang="es-ES_tradnl" dirty="0" smtClean="0"/>
            </a:br>
            <a:r>
              <a:rPr lang="es-ES_tradnl" dirty="0" smtClean="0"/>
              <a:t>y que resulta esencial</a:t>
            </a:r>
            <a:br>
              <a:rPr lang="es-ES_tradnl" dirty="0" smtClean="0"/>
            </a:br>
            <a:r>
              <a:rPr lang="es-ES_tradnl" dirty="0" smtClean="0"/>
              <a:t>si cantas un villancico.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3212976"/>
            <a:ext cx="7139136" cy="32609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4400" dirty="0" smtClean="0">
                <a:solidFill>
                  <a:schemeClr val="accent1"/>
                </a:solidFill>
              </a:rPr>
              <a:t>           ¿ QUÉ SOY ?</a:t>
            </a:r>
            <a:endParaRPr lang="es-ES_tradnl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</a:t>
            </a:r>
            <a:r>
              <a:rPr lang="es-ES_tradnl" sz="4400" dirty="0" smtClean="0"/>
              <a:t>La pandereta</a:t>
            </a:r>
            <a:endParaRPr lang="es-ES_tradnl" sz="4400" dirty="0"/>
          </a:p>
        </p:txBody>
      </p:sp>
      <p:pic>
        <p:nvPicPr>
          <p:cNvPr id="4" name="3 Marcador de contenido" descr="panderet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772816"/>
            <a:ext cx="3816424" cy="410445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9168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ES_tradnl" sz="3600" dirty="0" smtClean="0"/>
              <a:t>Soy bella, soy muy fuerte;</a:t>
            </a:r>
            <a:br>
              <a:rPr lang="es-ES_tradnl" sz="3600" dirty="0" smtClean="0"/>
            </a:br>
            <a:r>
              <a:rPr lang="es-ES_tradnl" sz="3600" dirty="0" smtClean="0"/>
              <a:t>cuando hablo todos me oyen</a:t>
            </a:r>
            <a:br>
              <a:rPr lang="es-ES_tradnl" sz="3600" dirty="0" smtClean="0"/>
            </a:br>
            <a:r>
              <a:rPr lang="es-ES_tradnl" sz="3600" dirty="0" smtClean="0"/>
              <a:t>y tengo un solo diente</a:t>
            </a:r>
            <a:br>
              <a:rPr lang="es-ES_tradnl" sz="3600" dirty="0" smtClean="0"/>
            </a:br>
            <a:r>
              <a:rPr lang="es-ES_tradnl" sz="3600" dirty="0" smtClean="0"/>
              <a:t>que muevo constantemente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3140968"/>
            <a:ext cx="7467600" cy="3332984"/>
          </a:xfrm>
        </p:spPr>
        <p:txBody>
          <a:bodyPr/>
          <a:lstStyle/>
          <a:p>
            <a:pPr>
              <a:buNone/>
            </a:pPr>
            <a:r>
              <a:rPr lang="es-ES_tradnl" dirty="0" smtClean="0"/>
              <a:t>                              </a:t>
            </a:r>
            <a:r>
              <a:rPr lang="es-ES_tradnl" sz="4400" dirty="0" smtClean="0">
                <a:solidFill>
                  <a:schemeClr val="accent1"/>
                </a:solidFill>
              </a:rPr>
              <a:t>¿ QUÉ SOY?</a:t>
            </a:r>
            <a:endParaRPr lang="es-ES_tradnl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             La campana</a:t>
            </a:r>
            <a:endParaRPr lang="es-ES_tradnl" sz="4400" dirty="0"/>
          </a:p>
        </p:txBody>
      </p:sp>
      <p:pic>
        <p:nvPicPr>
          <p:cNvPr id="4" name="3 Marcador de contenido" descr="campan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348880"/>
            <a:ext cx="3816424" cy="3146588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</a:t>
            </a:r>
            <a:r>
              <a:rPr lang="es-ES_tradnl" dirty="0" smtClean="0"/>
              <a:t>         </a:t>
            </a:r>
            <a:br>
              <a:rPr lang="es-ES_tradnl" dirty="0" smtClean="0"/>
            </a:br>
            <a:r>
              <a:rPr lang="es-ES_tradnl" dirty="0" smtClean="0"/>
              <a:t> </a:t>
            </a:r>
            <a:r>
              <a:rPr lang="es-ES_tradnl" dirty="0" smtClean="0"/>
              <a:t>           Instrumentos del mundo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En el mundo hay muchos instrumentos diferentes  que son típicos de cada país.</a:t>
            </a:r>
          </a:p>
        </p:txBody>
      </p:sp>
      <p:pic>
        <p:nvPicPr>
          <p:cNvPr id="4" name="3 Imagen" descr="instrumentos del mun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564904"/>
            <a:ext cx="3888432" cy="39540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</a:t>
            </a:r>
            <a:r>
              <a:rPr lang="es-ES_tradnl" b="1" dirty="0" smtClean="0"/>
              <a:t>Los instrumentos de cuerda</a:t>
            </a:r>
            <a:endParaRPr lang="es-ES_tradn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538736" cy="4873752"/>
          </a:xfrm>
        </p:spPr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b="1" dirty="0" smtClean="0">
                <a:solidFill>
                  <a:srgbClr val="CC0099"/>
                </a:solidFill>
              </a:rPr>
              <a:t>El </a:t>
            </a:r>
            <a:r>
              <a:rPr lang="es-ES_tradnl" b="1" dirty="0" err="1" smtClean="0">
                <a:solidFill>
                  <a:srgbClr val="CC0099"/>
                </a:solidFill>
              </a:rPr>
              <a:t>sónido</a:t>
            </a:r>
            <a:r>
              <a:rPr lang="es-ES_tradnl" b="1" dirty="0" smtClean="0">
                <a:solidFill>
                  <a:srgbClr val="CC0099"/>
                </a:solidFill>
              </a:rPr>
              <a:t> sale al tocar las diferentes cuerdas colocadas sobre el cuerpo.</a:t>
            </a:r>
          </a:p>
          <a:p>
            <a:pPr>
              <a:buNone/>
            </a:pPr>
            <a:endParaRPr lang="es-ES_tradnl" b="1" dirty="0" smtClean="0">
              <a:solidFill>
                <a:srgbClr val="CC0099"/>
              </a:solidFill>
            </a:endParaRPr>
          </a:p>
          <a:p>
            <a:pPr>
              <a:buNone/>
            </a:pPr>
            <a:r>
              <a:rPr lang="es-ES_tradnl" b="1" dirty="0" smtClean="0">
                <a:solidFill>
                  <a:srgbClr val="CC0099"/>
                </a:solidFill>
              </a:rPr>
              <a:t>Las cuerdas vibran y de cada una de ellas sale un </a:t>
            </a:r>
            <a:r>
              <a:rPr lang="es-ES_tradnl" b="1" dirty="0" err="1" smtClean="0">
                <a:solidFill>
                  <a:srgbClr val="CC0099"/>
                </a:solidFill>
              </a:rPr>
              <a:t>sónido</a:t>
            </a:r>
            <a:r>
              <a:rPr lang="es-ES_tradnl" b="1" dirty="0" smtClean="0">
                <a:solidFill>
                  <a:srgbClr val="CC0099"/>
                </a:solidFill>
              </a:rPr>
              <a:t> diferente.</a:t>
            </a:r>
            <a:endParaRPr lang="es-ES_tradnl" b="1" dirty="0">
              <a:solidFill>
                <a:srgbClr val="CC0099"/>
              </a:solidFill>
            </a:endParaRPr>
          </a:p>
        </p:txBody>
      </p:sp>
      <p:pic>
        <p:nvPicPr>
          <p:cNvPr id="5" name="4 Imagen" descr="cuer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1628800"/>
            <a:ext cx="3816424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</a:t>
            </a:r>
            <a:r>
              <a:rPr lang="es-ES_tradnl" sz="4400" dirty="0" smtClean="0"/>
              <a:t>El </a:t>
            </a:r>
            <a:r>
              <a:rPr lang="es-ES_tradnl" sz="4400" dirty="0" err="1" smtClean="0"/>
              <a:t>digeridoo</a:t>
            </a:r>
            <a:endParaRPr lang="es-ES_tradnl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3394720" cy="4701136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de viento utilizado por los aborígenes de Australia.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6" name="5 Imagen" descr="ín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492896"/>
            <a:ext cx="3888432" cy="308094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       </a:t>
            </a:r>
            <a:r>
              <a:rPr lang="es-ES_tradnl" sz="4400" dirty="0" smtClean="0"/>
              <a:t>El </a:t>
            </a:r>
            <a:r>
              <a:rPr lang="es-ES_tradnl" sz="4400" dirty="0" err="1" smtClean="0"/>
              <a:t>sitar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06688" cy="4873752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rgbClr val="CC0099"/>
              </a:solidFill>
            </a:endParaRPr>
          </a:p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indio de cuerda.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sit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988840"/>
            <a:ext cx="2616696" cy="403244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               La </a:t>
            </a:r>
            <a:r>
              <a:rPr lang="es-ES_tradnl" sz="4400" dirty="0" err="1" smtClean="0"/>
              <a:t>zurna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3466728" cy="4701136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de viento procedente de países musulmanes: Turquía, Irán, Siria, Egipto…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zur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060848"/>
            <a:ext cx="2376264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 </a:t>
            </a:r>
            <a:r>
              <a:rPr lang="es-ES_tradnl" sz="4400" dirty="0" smtClean="0"/>
              <a:t>La balalaika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3610744" cy="4557120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popular ruso de cuerda de la familia del laúd.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balala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348880"/>
            <a:ext cx="3528392" cy="35350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  </a:t>
            </a:r>
            <a:r>
              <a:rPr lang="es-ES_tradnl" sz="4400" dirty="0" smtClean="0"/>
              <a:t>El charango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7139136" cy="4413104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de las regiones de la Cordillera de los </a:t>
            </a:r>
            <a:r>
              <a:rPr lang="es-ES_tradnl" dirty="0" err="1" smtClean="0">
                <a:solidFill>
                  <a:srgbClr val="CC0099"/>
                </a:solidFill>
              </a:rPr>
              <a:t>Andés</a:t>
            </a:r>
            <a:r>
              <a:rPr lang="es-ES_tradnl" dirty="0" smtClean="0">
                <a:solidFill>
                  <a:srgbClr val="CC0099"/>
                </a:solidFill>
              </a:rPr>
              <a:t>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charan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212976"/>
            <a:ext cx="6896100" cy="28829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400" dirty="0" smtClean="0"/>
              <a:t>             La </a:t>
            </a:r>
            <a:r>
              <a:rPr lang="es-ES_tradnl" sz="4400" dirty="0" err="1" smtClean="0"/>
              <a:t>darbuka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2962672" cy="4557120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de percusión de origen árabe usado en Marruecos y todo el Medio Oriente.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darbu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772816"/>
            <a:ext cx="3405590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          </a:t>
            </a:r>
            <a:r>
              <a:rPr lang="es-ES_tradnl" sz="4400" dirty="0" smtClean="0"/>
              <a:t>El </a:t>
            </a:r>
            <a:r>
              <a:rPr lang="es-ES_tradnl" sz="4400" dirty="0" err="1" smtClean="0"/>
              <a:t>e</a:t>
            </a:r>
            <a:r>
              <a:rPr lang="es-ES_tradnl" sz="4400" dirty="0" err="1" smtClean="0"/>
              <a:t>rhu</a:t>
            </a:r>
            <a:endParaRPr lang="es-ES_tradnl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2962672" cy="4557120"/>
          </a:xfrm>
        </p:spPr>
        <p:txBody>
          <a:bodyPr/>
          <a:lstStyle/>
          <a:p>
            <a:pPr>
              <a:buNone/>
            </a:pPr>
            <a:r>
              <a:rPr lang="es-ES_tradnl" dirty="0" smtClean="0">
                <a:solidFill>
                  <a:srgbClr val="CC0099"/>
                </a:solidFill>
              </a:rPr>
              <a:t>Instrumento chino de cuerda.</a:t>
            </a:r>
            <a:endParaRPr lang="es-ES_tradnl" dirty="0">
              <a:solidFill>
                <a:srgbClr val="CC0099"/>
              </a:solidFill>
            </a:endParaRPr>
          </a:p>
        </p:txBody>
      </p:sp>
      <p:pic>
        <p:nvPicPr>
          <p:cNvPr id="4" name="3 Imagen" descr="erh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132856"/>
            <a:ext cx="2952328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548680"/>
            <a:ext cx="7169224" cy="4752528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sz="3600" dirty="0" smtClean="0"/>
              <a:t>Con tan solo cuatro cuerdas ,</a:t>
            </a:r>
            <a:br>
              <a:rPr lang="es-ES_tradnl" sz="3600" dirty="0" smtClean="0"/>
            </a:br>
            <a:r>
              <a:rPr lang="es-ES_tradnl" sz="3600" dirty="0" smtClean="0"/>
              <a:t>que un arco pone en acción,</a:t>
            </a:r>
            <a:br>
              <a:rPr lang="es-ES_tradnl" sz="3600" dirty="0" smtClean="0"/>
            </a:br>
            <a:r>
              <a:rPr lang="es-ES_tradnl" sz="3600" dirty="0" smtClean="0"/>
              <a:t>esta caja melodiosa</a:t>
            </a:r>
            <a:br>
              <a:rPr lang="es-ES_tradnl" sz="3600" dirty="0" smtClean="0"/>
            </a:br>
            <a:r>
              <a:rPr lang="es-ES_tradnl" sz="3600" dirty="0" smtClean="0"/>
              <a:t>te alegrará el corazón.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                       </a:t>
            </a:r>
            <a:r>
              <a:rPr lang="es-ES_tradnl" sz="4900" dirty="0" smtClean="0">
                <a:solidFill>
                  <a:schemeClr val="accent1"/>
                </a:solidFill>
              </a:rPr>
              <a:t>¿QUÉ SOY?</a:t>
            </a:r>
            <a:r>
              <a:rPr lang="es-ES_tradnl" sz="4400" dirty="0" smtClean="0">
                <a:solidFill>
                  <a:schemeClr val="accent1"/>
                </a:solidFill>
              </a:rPr>
              <a:t/>
            </a:r>
            <a:br>
              <a:rPr lang="es-ES_tradnl" sz="4400" dirty="0" smtClean="0">
                <a:solidFill>
                  <a:schemeClr val="accent1"/>
                </a:solidFill>
              </a:rPr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viol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496944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204864"/>
            <a:ext cx="6480720" cy="1008112"/>
          </a:xfrm>
        </p:spPr>
        <p:txBody>
          <a:bodyPr>
            <a:normAutofit fontScale="90000"/>
          </a:bodyPr>
          <a:lstStyle/>
          <a:p>
            <a:r>
              <a:rPr lang="es-ES_tradnl" sz="3600" dirty="0" smtClean="0"/>
              <a:t>Tengo un sonido tan suave,</a:t>
            </a:r>
            <a:br>
              <a:rPr lang="es-ES_tradnl" sz="3600" dirty="0" smtClean="0"/>
            </a:br>
            <a:r>
              <a:rPr lang="es-ES_tradnl" sz="3600" dirty="0" smtClean="0"/>
              <a:t>que ángeles tocan en mí;</a:t>
            </a:r>
            <a:br>
              <a:rPr lang="es-ES_tradnl" sz="3600" dirty="0" smtClean="0"/>
            </a:br>
            <a:r>
              <a:rPr lang="es-ES_tradnl" sz="3600" dirty="0" smtClean="0"/>
              <a:t>mis cuerdas acompañaron</a:t>
            </a:r>
            <a:br>
              <a:rPr lang="es-ES_tradnl" sz="3600" dirty="0" smtClean="0"/>
            </a:br>
            <a:r>
              <a:rPr lang="es-ES_tradnl" sz="3600" dirty="0" smtClean="0"/>
              <a:t>los salmos del rey David.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7467600" cy="3765032"/>
          </a:xfrm>
          <a:noFill/>
          <a:ln>
            <a:noFill/>
          </a:ln>
        </p:spPr>
        <p:txBody>
          <a:bodyPr/>
          <a:lstStyle/>
          <a:p>
            <a:endParaRPr lang="es-ES_tradnl" dirty="0" smtClean="0"/>
          </a:p>
          <a:p>
            <a:pPr>
              <a:buNone/>
            </a:pPr>
            <a:r>
              <a:rPr lang="es-ES_tradnl" dirty="0" smtClean="0">
                <a:solidFill>
                  <a:schemeClr val="accent1"/>
                </a:solidFill>
              </a:rPr>
              <a:t>                             </a:t>
            </a:r>
            <a:r>
              <a:rPr lang="es-ES_tradnl" sz="4400" dirty="0" smtClean="0">
                <a:solidFill>
                  <a:schemeClr val="accent1"/>
                </a:solidFill>
                <a:latin typeface="+mj-lt"/>
              </a:rPr>
              <a:t> ¿QUÉ SOY?</a:t>
            </a:r>
            <a:endParaRPr lang="es-ES_tradnl" sz="4400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</a:t>
            </a:r>
            <a:r>
              <a:rPr lang="es-ES_tradnl" sz="5400" dirty="0" smtClean="0"/>
              <a:t>    El arpa</a:t>
            </a:r>
            <a:endParaRPr lang="es-ES_tradnl" sz="5400" dirty="0"/>
          </a:p>
        </p:txBody>
      </p:sp>
      <p:pic>
        <p:nvPicPr>
          <p:cNvPr id="4" name="3 Marcador de contenido" descr="arp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556792"/>
            <a:ext cx="3111600" cy="49685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s-ES_tradnl" sz="3600" dirty="0" smtClean="0"/>
              <a:t>Buenas y sonoras</a:t>
            </a:r>
            <a:br>
              <a:rPr lang="es-ES_tradnl" sz="3600" dirty="0" smtClean="0"/>
            </a:br>
            <a:r>
              <a:rPr lang="es-ES_tradnl" sz="3600" dirty="0" smtClean="0"/>
              <a:t>cuerdas tengo;</a:t>
            </a:r>
            <a:br>
              <a:rPr lang="es-ES_tradnl" sz="3600" dirty="0" smtClean="0"/>
            </a:br>
            <a:r>
              <a:rPr lang="es-ES_tradnl" sz="3600" dirty="0" smtClean="0"/>
              <a:t>cuando me rascan,</a:t>
            </a:r>
            <a:br>
              <a:rPr lang="es-ES_tradnl" sz="3600" dirty="0" smtClean="0"/>
            </a:br>
            <a:r>
              <a:rPr lang="es-ES_tradnl" sz="3600" dirty="0" smtClean="0"/>
              <a:t>a la gente entretengo</a:t>
            </a:r>
            <a:r>
              <a:rPr lang="es-ES_tradnl" dirty="0" smtClean="0"/>
              <a:t>.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2924944"/>
            <a:ext cx="7499176" cy="3549008"/>
          </a:xfrm>
        </p:spPr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                            </a:t>
            </a:r>
            <a:r>
              <a:rPr lang="es-ES_tradnl" sz="4400" dirty="0" smtClean="0">
                <a:solidFill>
                  <a:schemeClr val="accent1"/>
                </a:solidFill>
              </a:rPr>
              <a:t>¿QUÉ SOY?</a:t>
            </a:r>
            <a:endParaRPr lang="es-ES_tradnl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      </a:t>
            </a:r>
            <a:r>
              <a:rPr lang="es-ES_tradnl" sz="5400" dirty="0" smtClean="0"/>
              <a:t>La guitarra</a:t>
            </a:r>
            <a:endParaRPr lang="es-ES_tradnl" sz="5400" dirty="0"/>
          </a:p>
        </p:txBody>
      </p:sp>
      <p:pic>
        <p:nvPicPr>
          <p:cNvPr id="4" name="3 Marcador de contenido" descr="guitarr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07280" y="1600200"/>
            <a:ext cx="5567440" cy="4873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        </a:t>
            </a:r>
            <a:r>
              <a:rPr lang="es-ES_tradnl" b="1" dirty="0" smtClean="0"/>
              <a:t>Los instrumentos de viento</a:t>
            </a:r>
            <a:endParaRPr lang="es-ES_tradn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_tradnl" dirty="0" smtClean="0"/>
              <a:t> </a:t>
            </a:r>
            <a:r>
              <a:rPr lang="es-ES_tradnl" b="1" dirty="0" smtClean="0">
                <a:solidFill>
                  <a:srgbClr val="CC0099"/>
                </a:solidFill>
              </a:rPr>
              <a:t>Están formados por uno o varios tubos.</a:t>
            </a:r>
          </a:p>
          <a:p>
            <a:pPr>
              <a:buNone/>
            </a:pPr>
            <a:endParaRPr lang="es-ES_tradnl" b="1" smtClean="0">
              <a:solidFill>
                <a:srgbClr val="CC0099"/>
              </a:solidFill>
            </a:endParaRPr>
          </a:p>
          <a:p>
            <a:pPr>
              <a:buNone/>
            </a:pPr>
            <a:r>
              <a:rPr lang="es-ES_tradnl" b="1" smtClean="0">
                <a:solidFill>
                  <a:srgbClr val="CC0099"/>
                </a:solidFill>
              </a:rPr>
              <a:t>Dentro </a:t>
            </a:r>
            <a:r>
              <a:rPr lang="es-ES_tradnl" b="1" dirty="0" smtClean="0">
                <a:solidFill>
                  <a:srgbClr val="CC0099"/>
                </a:solidFill>
              </a:rPr>
              <a:t>de los tubos se forma una columna de aire que el músico hace vibrar a través de la boquilla.</a:t>
            </a:r>
          </a:p>
          <a:p>
            <a:pPr>
              <a:buNone/>
            </a:pPr>
            <a:endParaRPr lang="es-ES_tradnl" dirty="0"/>
          </a:p>
        </p:txBody>
      </p:sp>
      <p:pic>
        <p:nvPicPr>
          <p:cNvPr id="4" name="3 Imagen" descr="instrumentos de vien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17032"/>
            <a:ext cx="7704856" cy="23812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282</Words>
  <Application>Microsoft Office PowerPoint</Application>
  <PresentationFormat>Presentación en pantalla (4:3)</PresentationFormat>
  <Paragraphs>53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Mirador</vt:lpstr>
      <vt:lpstr>INSTRUMENTOS MUSICALES   </vt:lpstr>
      <vt:lpstr>        Los instrumentos de cuerda</vt:lpstr>
      <vt:lpstr> Con tan solo cuatro cuerdas , que un arco pone en acción, esta caja melodiosa te alegrará el corazón.                         ¿QUÉ SOY?    </vt:lpstr>
      <vt:lpstr>Diapositiva 4</vt:lpstr>
      <vt:lpstr>Tengo un sonido tan suave, que ángeles tocan en mí; mis cuerdas acompañaron los salmos del rey David. </vt:lpstr>
      <vt:lpstr>                  El arpa</vt:lpstr>
      <vt:lpstr>Buenas y sonoras cuerdas tengo; cuando me rascan, a la gente entretengo. </vt:lpstr>
      <vt:lpstr>              La guitarra</vt:lpstr>
      <vt:lpstr>        Los instrumentos de viento</vt:lpstr>
      <vt:lpstr>En el bosque nací,  en el bosque crecí, y cuando al pueblo me llevaron en toda canción me usaron. </vt:lpstr>
      <vt:lpstr>                      La flauta</vt:lpstr>
      <vt:lpstr>      Los instrumentos de percusión</vt:lpstr>
      <vt:lpstr>Se toca con dos palillos, sale siempre en la procesión y es un instrumento de percusión</vt:lpstr>
      <vt:lpstr>              el tambor</vt:lpstr>
      <vt:lpstr>Instrumento musical, jaranero y redondico, que todos saben tocar del virtuoso al borrico y que resulta esencial si cantas un villancico. </vt:lpstr>
      <vt:lpstr>                La pandereta</vt:lpstr>
      <vt:lpstr>Soy bella, soy muy fuerte; cuando hablo todos me oyen y tengo un solo diente que muevo constantemente </vt:lpstr>
      <vt:lpstr>             La campana</vt:lpstr>
      <vt:lpstr>                       Instrumentos del mundo</vt:lpstr>
      <vt:lpstr>                El digeridoo</vt:lpstr>
      <vt:lpstr>                       El sitar</vt:lpstr>
      <vt:lpstr>               La zurna</vt:lpstr>
      <vt:lpstr>                 La balalaika</vt:lpstr>
      <vt:lpstr>                  El charango</vt:lpstr>
      <vt:lpstr>             La darbuka</vt:lpstr>
      <vt:lpstr>                        El erhu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MUSICALES</dc:title>
  <dc:creator>Lucía</dc:creator>
  <cp:lastModifiedBy>Lucía</cp:lastModifiedBy>
  <cp:revision>29</cp:revision>
  <dcterms:created xsi:type="dcterms:W3CDTF">2011-11-10T08:38:57Z</dcterms:created>
  <dcterms:modified xsi:type="dcterms:W3CDTF">2011-11-24T09:26:59Z</dcterms:modified>
</cp:coreProperties>
</file>